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9" r:id="rId4"/>
    <p:sldId id="270" r:id="rId5"/>
    <p:sldId id="271" r:id="rId6"/>
    <p:sldId id="258" r:id="rId7"/>
    <p:sldId id="260" r:id="rId8"/>
    <p:sldId id="261" r:id="rId9"/>
    <p:sldId id="262" r:id="rId10"/>
    <p:sldId id="268" r:id="rId11"/>
    <p:sldId id="272" r:id="rId12"/>
    <p:sldId id="265" r:id="rId13"/>
    <p:sldId id="266" r:id="rId14"/>
    <p:sldId id="267" r:id="rId15"/>
    <p:sldId id="273" r:id="rId16"/>
    <p:sldId id="274" r:id="rId17"/>
    <p:sldId id="275" r:id="rId18"/>
    <p:sldId id="277" r:id="rId19"/>
    <p:sldId id="276" r:id="rId20"/>
    <p:sldId id="278" r:id="rId21"/>
    <p:sldId id="279" r:id="rId22"/>
    <p:sldId id="280" r:id="rId23"/>
    <p:sldId id="281" r:id="rId24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35"/>
    <a:srgbClr val="FF0D97"/>
    <a:srgbClr val="0000CC"/>
    <a:srgbClr val="9EFF29"/>
    <a:srgbClr val="C80064"/>
    <a:srgbClr val="C33A1F"/>
    <a:srgbClr val="FF2549"/>
    <a:srgbClr val="007033"/>
    <a:srgbClr val="D6370C"/>
    <a:srgbClr val="1D3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0B629C-7CCF-61ED-DEFC-C4FABF31F1DC}" v="3" dt="2025-02-05T17:25:35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2" d="100"/>
          <a:sy n="112" d="100"/>
        </p:scale>
        <p:origin x="102" y="49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67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38900-2539-33BA-0B6E-7D6263F53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8FCA49-990D-0C79-B07D-A1CAB4A66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C85C35-E699-8EF3-2B28-CB1D86516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A6B5F-D6C7-F1E0-B6D9-949C1F6E7B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92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8F8CE-9EE5-3BCB-FAB9-44A4E8962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57BE19-9E78-F428-0DB0-67DF256C3B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3496F7-E0D2-1801-17F5-3078426E2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9380F-C9E6-5968-E56B-9FC4FDAC9F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19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C8134-F763-2B89-3718-FC5D062BF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86BD1C-1106-F7DF-3855-2A7522503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FCD51-18E8-86B2-5EDE-EE273588E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9CC35-E621-DB1B-B723-763B31EB64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68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9EE40-6D37-BEB3-6E5A-0AB59DF44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A41810-F0D3-5959-36EB-546A2CC2C2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B76F2A-A8BF-B757-7D59-6CBB534B18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618C1-FC4B-D4BC-4693-C31A881B58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9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4C59C-EAF3-C554-0019-FABE2FE04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4D43DF-E100-6B97-F772-1DC83997DD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678836-2A78-1D84-413A-709B99E4C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33C77-3AED-A448-E734-293D450A8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294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C3E32-E7D0-1F00-AAE5-2B6097695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E4AC54-F9E4-9345-8F9C-5C74D2655A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67DFB-9000-893E-2CE8-756A20476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9F67E-0765-A1F0-7C81-D08E5798B8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94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B0EEC-39F9-C3E3-4DFE-22D8635B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B17BA2-0A18-87F9-4EC9-5F20CE1F1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4BC07-A812-C8B5-14AB-4E77FAD99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FB724-3BB8-265B-BD73-A59C5BE07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52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188" y="3670712"/>
            <a:ext cx="8008376" cy="1056968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5188" y="4727677"/>
            <a:ext cx="8001000" cy="753807"/>
          </a:xfrm>
        </p:spPr>
        <p:txBody>
          <a:bodyPr>
            <a:normAutofit/>
          </a:bodyPr>
          <a:lstStyle>
            <a:lvl1pPr marL="0" indent="0" algn="ctr">
              <a:buNone/>
              <a:defRPr sz="2100" b="0" i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53911"/>
            <a:ext cx="8259098" cy="848363"/>
          </a:xfrm>
        </p:spPr>
        <p:txBody>
          <a:bodyPr>
            <a:normAutofit/>
          </a:bodyPr>
          <a:lstStyle>
            <a:lvl1pPr algn="ctr">
              <a:defRPr sz="2700" baseline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714" y="1794388"/>
            <a:ext cx="8246070" cy="3515030"/>
          </a:xfrm>
        </p:spPr>
        <p:txBody>
          <a:bodyPr/>
          <a:lstStyle>
            <a:lvl1pPr algn="ctr">
              <a:defRPr sz="2100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4345" y="451708"/>
            <a:ext cx="6805594" cy="805943"/>
          </a:xfrm>
        </p:spPr>
        <p:txBody>
          <a:bodyPr>
            <a:normAutofit/>
          </a:bodyPr>
          <a:lstStyle>
            <a:lvl1pPr algn="l">
              <a:defRPr sz="270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2938" y="1270003"/>
            <a:ext cx="6828503" cy="3939441"/>
          </a:xfrm>
        </p:spPr>
        <p:txBody>
          <a:bodyPr/>
          <a:lstStyle>
            <a:lvl1pPr>
              <a:defRPr sz="21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3"/>
            <a:ext cx="4038600" cy="377163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3"/>
            <a:ext cx="4038600" cy="377163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320" y="924540"/>
            <a:ext cx="8093365" cy="848361"/>
          </a:xfrm>
        </p:spPr>
        <p:txBody>
          <a:bodyPr>
            <a:normAutofit/>
          </a:bodyPr>
          <a:lstStyle>
            <a:lvl1pPr algn="ctr">
              <a:defRPr sz="2700" baseline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132" y="1929585"/>
            <a:ext cx="4040188" cy="533136"/>
          </a:xfrm>
        </p:spPr>
        <p:txBody>
          <a:bodyPr anchor="b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132" y="2454471"/>
            <a:ext cx="4040188" cy="2529216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  <a:lvl2pPr algn="ctr">
              <a:defRPr sz="1500">
                <a:solidFill>
                  <a:schemeClr val="bg1"/>
                </a:solidFill>
              </a:defRPr>
            </a:lvl2pPr>
            <a:lvl3pPr algn="ctr">
              <a:defRPr sz="1350">
                <a:solidFill>
                  <a:schemeClr val="bg1"/>
                </a:solidFill>
              </a:defRPr>
            </a:lvl3pPr>
            <a:lvl4pPr algn="ctr">
              <a:defRPr sz="1200">
                <a:solidFill>
                  <a:schemeClr val="bg1"/>
                </a:solidFill>
              </a:defRPr>
            </a:lvl4pPr>
            <a:lvl5pPr algn="ctr">
              <a:defRPr sz="1200">
                <a:solidFill>
                  <a:schemeClr val="bg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7254" y="1929585"/>
            <a:ext cx="4041775" cy="533136"/>
          </a:xfrm>
        </p:spPr>
        <p:txBody>
          <a:bodyPr anchor="b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7254" y="2454471"/>
            <a:ext cx="4041775" cy="2529216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  <a:lvl2pPr algn="ctr">
              <a:defRPr sz="1500">
                <a:solidFill>
                  <a:schemeClr val="bg1"/>
                </a:solidFill>
              </a:defRPr>
            </a:lvl2pPr>
            <a:lvl3pPr algn="ctr">
              <a:defRPr sz="1350">
                <a:solidFill>
                  <a:schemeClr val="bg1"/>
                </a:solidFill>
              </a:defRPr>
            </a:lvl3pPr>
            <a:lvl4pPr algn="ctr">
              <a:defRPr sz="1200">
                <a:solidFill>
                  <a:schemeClr val="bg1"/>
                </a:solidFill>
              </a:defRPr>
            </a:lvl4pPr>
            <a:lvl5pPr algn="ctr">
              <a:defRPr sz="1200">
                <a:solidFill>
                  <a:schemeClr val="bg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3"/>
            <a:ext cx="3008313" cy="9683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6"/>
            <a:ext cx="5111750" cy="487759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20"/>
            <a:ext cx="3008313" cy="3909219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2"/>
            <a:ext cx="5486400" cy="472283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4"/>
            <a:ext cx="5486400" cy="670719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8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8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584684"/>
            <a:ext cx="1463784" cy="58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3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1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793053"/>
            <a:ext cx="83896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microsoft.com/office/2007/relationships/hdphoto" Target="../media/hdphoto6.wdp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7343" y="3779397"/>
            <a:ext cx="6050526" cy="663674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0" i="0" u="none" strike="noStrike" dirty="0">
                <a:solidFill>
                  <a:srgbClr val="F6D9B0"/>
                </a:solidFill>
                <a:effectLst/>
                <a:latin typeface="Century Gothic" panose="020B0502020202020204" pitchFamily="34" charset="0"/>
              </a:rPr>
              <a:t>CCNA: INTRODUCTION TO NETWORKS</a:t>
            </a:r>
            <a:endParaRPr lang="en-US" sz="2400" dirty="0">
              <a:ea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7343" y="4503238"/>
            <a:ext cx="6072648" cy="547532"/>
          </a:xfrm>
        </p:spPr>
        <p:txBody>
          <a:bodyPr vert="horz" lIns="68580" tIns="34290" rIns="68580" bIns="34290" rtlCol="0" anchor="t">
            <a:norm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i="0" u="none" strike="noStrike" cap="all" dirty="0">
                <a:solidFill>
                  <a:srgbClr val="F6D9B0"/>
                </a:solidFill>
                <a:effectLst/>
                <a:latin typeface="Century Gothic" panose="020B0502020202020204" pitchFamily="34" charset="0"/>
              </a:rPr>
              <a:t>Module 1: Networking Today</a:t>
            </a:r>
            <a:endParaRPr lang="en-US" sz="18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accent1"/>
                </a:solidFill>
              </a:rPr>
              <a:t>NETWORKING TODAY</a:t>
            </a:r>
            <a:endParaRPr lang="en-US" sz="2400" b="1">
              <a:solidFill>
                <a:schemeClr val="accent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601" y="1981936"/>
            <a:ext cx="6706769" cy="3102221"/>
          </a:xfrm>
        </p:spPr>
        <p:txBody>
          <a:bodyPr vert="horz" lIns="68580" tIns="34290" rIns="68580" bIns="34290" rtlCol="0" anchor="t">
            <a:norm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100" dirty="0">
                <a:solidFill>
                  <a:schemeClr val="bg1"/>
                </a:solidFill>
              </a:rPr>
              <a:t>What students learn in this module?</a:t>
            </a:r>
            <a:endParaRPr lang="en-US" sz="2100">
              <a:solidFill>
                <a:schemeClr val="bg1"/>
              </a:solidFill>
              <a:ea typeface="Calibri"/>
              <a:cs typeface="Calibri"/>
            </a:endParaRP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1500" dirty="0">
                <a:solidFill>
                  <a:schemeClr val="bg1"/>
                </a:solidFill>
              </a:rPr>
              <a:t>What is Computer Network?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1500" dirty="0">
                <a:solidFill>
                  <a:schemeClr val="bg1"/>
                </a:solidFill>
              </a:rPr>
              <a:t>Network Components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1500" dirty="0">
                <a:solidFill>
                  <a:schemeClr val="bg1"/>
                </a:solidFill>
              </a:rPr>
              <a:t>Network Representation and Topologies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1500" dirty="0">
                <a:solidFill>
                  <a:schemeClr val="bg1"/>
                </a:solidFill>
              </a:rPr>
              <a:t>Common Types of Networks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1500" dirty="0">
                <a:solidFill>
                  <a:schemeClr val="bg1"/>
                </a:solidFill>
              </a:rPr>
              <a:t>Internet Connection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1500" dirty="0">
                <a:solidFill>
                  <a:schemeClr val="bg1"/>
                </a:solidFill>
              </a:rPr>
              <a:t>Reliable Networks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1500" dirty="0">
                <a:solidFill>
                  <a:schemeClr val="bg1"/>
                </a:solidFill>
              </a:rPr>
              <a:t>Network Security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1500" dirty="0">
                <a:solidFill>
                  <a:schemeClr val="bg1"/>
                </a:solidFill>
              </a:rPr>
              <a:t>The IT Professional</a:t>
            </a:r>
            <a:endParaRPr lang="en-US" sz="1500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19EB1-2400-8F05-E4B7-EEC525AB5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4E9666-4AD7-CABD-4D6D-49F192746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758" y="2283200"/>
            <a:ext cx="4204530" cy="843895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NETWORKING TODAY</a:t>
            </a:r>
            <a:endParaRPr lang="en-US" sz="27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7763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04CDF-D2B6-FBAE-4440-1C19A2B2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>
            <a:extLst>
              <a:ext uri="{FF2B5EF4-FFF2-40B4-BE49-F238E27FC236}">
                <a16:creationId xmlns:a16="http://schemas.microsoft.com/office/drawing/2014/main" id="{7F3F11D0-BC8A-6FEC-509D-FFCDAD4E807D}"/>
              </a:ext>
            </a:extLst>
          </p:cNvPr>
          <p:cNvSpPr txBox="1">
            <a:spLocks/>
          </p:cNvSpPr>
          <p:nvPr/>
        </p:nvSpPr>
        <p:spPr>
          <a:xfrm>
            <a:off x="2213021" y="1579696"/>
            <a:ext cx="5104196" cy="54401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1"/>
                </a:solidFill>
              </a:rPr>
              <a:t>What is Computer Network?</a:t>
            </a:r>
            <a:endParaRPr lang="en-US" sz="2400" b="1">
              <a:solidFill>
                <a:schemeClr val="accent1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83829F-22D5-E60A-0ABF-94E074BF220A}"/>
              </a:ext>
            </a:extLst>
          </p:cNvPr>
          <p:cNvSpPr txBox="1"/>
          <p:nvPr/>
        </p:nvSpPr>
        <p:spPr>
          <a:xfrm>
            <a:off x="1625195" y="2313108"/>
            <a:ext cx="7003659" cy="1877437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bg1"/>
                </a:solidFill>
              </a:rPr>
              <a:t>Computer Network?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  <a:p>
            <a:pPr algn="l"/>
            <a:r>
              <a:rPr lang="en-US" sz="1400" dirty="0">
                <a:solidFill>
                  <a:schemeClr val="bg1"/>
                </a:solidFill>
              </a:rPr>
              <a:t>A computer network </a:t>
            </a:r>
            <a:r>
              <a:rPr lang="en-US" sz="1400" b="0" dirty="0">
                <a:solidFill>
                  <a:schemeClr val="bg1"/>
                </a:solidFill>
              </a:rPr>
              <a:t>is a collection of interconnected devices, including networking hardware such as routers and switches, as well as end-user devices like computers, smartphones, and printers. </a:t>
            </a:r>
            <a:endParaRPr lang="en-US" sz="1400" b="0">
              <a:solidFill>
                <a:schemeClr val="bg1"/>
              </a:solidFill>
              <a:ea typeface="Calibri"/>
              <a:cs typeface="Calibri"/>
            </a:endParaRPr>
          </a:p>
          <a:p>
            <a:pPr algn="l"/>
            <a:endParaRPr lang="en-US" sz="1350" b="0" dirty="0">
              <a:solidFill>
                <a:schemeClr val="bg1"/>
              </a:solidFill>
            </a:endParaRPr>
          </a:p>
          <a:p>
            <a:pPr algn="l"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bg1"/>
                </a:solidFill>
              </a:rPr>
              <a:t>Network Functions?</a:t>
            </a:r>
            <a:endParaRPr lang="en-US" sz="1600" b="1">
              <a:solidFill>
                <a:schemeClr val="bg1"/>
              </a:solidFill>
              <a:ea typeface="Calibri"/>
              <a:cs typeface="Calibri"/>
            </a:endParaRPr>
          </a:p>
          <a:p>
            <a:pPr algn="l"/>
            <a:r>
              <a:rPr lang="en-US" sz="1500" b="0" dirty="0">
                <a:solidFill>
                  <a:schemeClr val="bg1"/>
                </a:solidFill>
              </a:rPr>
              <a:t>These devices communicate with each other to </a:t>
            </a:r>
            <a:r>
              <a:rPr lang="en-US" sz="1500" dirty="0">
                <a:solidFill>
                  <a:schemeClr val="bg1"/>
                </a:solidFill>
              </a:rPr>
              <a:t>share resources</a:t>
            </a:r>
            <a:r>
              <a:rPr lang="en-US" sz="1500" b="0" dirty="0">
                <a:solidFill>
                  <a:schemeClr val="bg1"/>
                </a:solidFill>
              </a:rPr>
              <a:t>, </a:t>
            </a:r>
            <a:r>
              <a:rPr lang="en-US" sz="1500" dirty="0">
                <a:solidFill>
                  <a:schemeClr val="bg1"/>
                </a:solidFill>
              </a:rPr>
              <a:t>exchange data</a:t>
            </a:r>
            <a:r>
              <a:rPr lang="en-US" sz="1500" b="0" dirty="0">
                <a:solidFill>
                  <a:schemeClr val="bg1"/>
                </a:solidFill>
              </a:rPr>
              <a:t>, and </a:t>
            </a:r>
            <a:r>
              <a:rPr lang="en-US" sz="1500" dirty="0">
                <a:solidFill>
                  <a:schemeClr val="bg1"/>
                </a:solidFill>
              </a:rPr>
              <a:t>facilitate various activities</a:t>
            </a:r>
            <a:r>
              <a:rPr lang="en-US" sz="1500" b="0" dirty="0">
                <a:solidFill>
                  <a:schemeClr val="bg1"/>
                </a:solidFill>
              </a:rPr>
              <a:t>, from </a:t>
            </a:r>
            <a:r>
              <a:rPr lang="en-US" sz="1500" dirty="0">
                <a:solidFill>
                  <a:schemeClr val="bg1"/>
                </a:solidFill>
              </a:rPr>
              <a:t>file sharing </a:t>
            </a:r>
            <a:r>
              <a:rPr lang="en-US" sz="1500" b="0" dirty="0">
                <a:solidFill>
                  <a:schemeClr val="bg1"/>
                </a:solidFill>
              </a:rPr>
              <a:t>to </a:t>
            </a:r>
            <a:r>
              <a:rPr lang="en-US" sz="1500" dirty="0">
                <a:solidFill>
                  <a:schemeClr val="bg1"/>
                </a:solidFill>
              </a:rPr>
              <a:t>internet access</a:t>
            </a:r>
            <a:r>
              <a:rPr lang="en-US" sz="1500" b="0" dirty="0">
                <a:solidFill>
                  <a:schemeClr val="bg1"/>
                </a:solidFill>
              </a:rPr>
              <a:t>. </a:t>
            </a:r>
            <a:endParaRPr lang="en-US" sz="15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913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E2B7B-12F3-0A1A-655A-12B557B04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FCDCB4-F9BE-F678-6F5A-6482B4363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758" y="2283200"/>
            <a:ext cx="4204530" cy="843895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NETWORK COMPONENTS</a:t>
            </a:r>
            <a:endParaRPr lang="en-US" sz="27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8740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1"/>
                </a:solidFill>
              </a:rPr>
              <a:t>NETWORK COMPONENTS</a:t>
            </a:r>
            <a:br>
              <a:rPr lang="en-US" sz="2700" b="1" dirty="0">
                <a:solidFill>
                  <a:schemeClr val="accent1"/>
                </a:solidFill>
                <a:ea typeface="Calibri"/>
                <a:cs typeface="Calibri"/>
              </a:rPr>
            </a:br>
            <a:r>
              <a:rPr lang="en-US" sz="2700" b="1" dirty="0">
                <a:solidFill>
                  <a:schemeClr val="accent1"/>
                </a:solidFill>
                <a:ea typeface="Calibri"/>
                <a:cs typeface="Calibri"/>
              </a:rPr>
              <a:t>NETWORKING DEVICES &amp; END DEVICES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287379" y="2219158"/>
            <a:ext cx="2411087" cy="359867"/>
          </a:xfrm>
        </p:spPr>
        <p:txBody>
          <a:bodyPr/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1600" b="1" i="0" dirty="0">
                <a:solidFill>
                  <a:srgbClr val="FFFFFF"/>
                </a:solidFill>
                <a:effectLst/>
                <a:latin typeface="Atkinson Hyperlegible"/>
              </a:rPr>
              <a:t>Networking Devices:</a:t>
            </a:r>
            <a:r>
              <a:rPr lang="is-IS" sz="1400" b="0" i="0" dirty="0">
                <a:solidFill>
                  <a:srgbClr val="FFFFFF"/>
                </a:solidFill>
                <a:effectLst/>
                <a:latin typeface="Atkinson Hyperlegible"/>
              </a:rPr>
              <a:t> </a:t>
            </a:r>
            <a:endParaRPr lang="en-US" sz="1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395376" y="2580264"/>
            <a:ext cx="3438355" cy="2665411"/>
          </a:xfrm>
        </p:spPr>
        <p:txBody>
          <a:bodyPr vert="horz" lIns="68580" tIns="34290" rIns="68580" bIns="34290" rtlCol="0" anchor="t"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>
                <a:solidFill>
                  <a:schemeClr val="bg1"/>
                </a:solidFill>
              </a:rPr>
              <a:t>Routers</a:t>
            </a:r>
            <a:r>
              <a:rPr lang="en-US" sz="1400" dirty="0">
                <a:solidFill>
                  <a:schemeClr val="bg1"/>
                </a:solidFill>
              </a:rPr>
              <a:t>: These devices manage traffic between different networks and direct data packets between them, ensuring that information is sent to the correct destination.</a:t>
            </a:r>
            <a:endParaRPr lang="en-US" sz="1400" dirty="0">
              <a:solidFill>
                <a:schemeClr val="bg1"/>
              </a:solidFill>
              <a:ea typeface="Calibri"/>
              <a:cs typeface="Calibri"/>
            </a:endParaRPr>
          </a:p>
          <a:p>
            <a:pPr algn="l"/>
            <a:endParaRPr lang="en-US" sz="1400" dirty="0">
              <a:solidFill>
                <a:schemeClr val="bg1"/>
              </a:solidFill>
              <a:ea typeface="Calibri"/>
              <a:cs typeface="Calibri"/>
            </a:endParaRPr>
          </a:p>
          <a:p>
            <a:pPr algn="l"/>
            <a:r>
              <a:rPr lang="en-US" sz="1400" b="1" dirty="0">
                <a:solidFill>
                  <a:schemeClr val="bg1"/>
                </a:solidFill>
              </a:rPr>
              <a:t>Switches: </a:t>
            </a:r>
            <a:r>
              <a:rPr lang="en-US" sz="1400" dirty="0">
                <a:solidFill>
                  <a:schemeClr val="bg1"/>
                </a:solidFill>
              </a:rPr>
              <a:t>Switches connect devices within a single network, forwarding data only to the specific device that needs it, which helps optimize network efficiency.</a:t>
            </a:r>
            <a:endParaRPr lang="en-US" sz="14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122029" y="2219158"/>
            <a:ext cx="1887987" cy="359867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End Devices:</a:t>
            </a:r>
            <a:endParaRPr lang="en-US" sz="16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5123008" y="2579025"/>
            <a:ext cx="3431063" cy="2020599"/>
          </a:xfrm>
        </p:spPr>
        <p:txBody>
          <a:bodyPr vert="horz" lIns="68580" tIns="34290" rIns="68580" bIns="34290" rtlCol="0" anchor="t"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i="0" dirty="0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These are the devices users interact with, such as desktop and laptop computers, smartphones, tablets, and printers. They serve as endpoints in a network where data can be sent or received.</a:t>
            </a:r>
          </a:p>
          <a:p>
            <a:pPr marL="0" indent="0">
              <a:buNone/>
            </a:pPr>
            <a:endParaRPr lang="en-US" sz="15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EBE10FD-BD01-2BD6-A4BC-9DA6D312A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812" y="2725189"/>
            <a:ext cx="4275316" cy="22985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BE5769-69EA-5EC3-C369-B587D476B689}"/>
              </a:ext>
            </a:extLst>
          </p:cNvPr>
          <p:cNvSpPr txBox="1"/>
          <p:nvPr/>
        </p:nvSpPr>
        <p:spPr>
          <a:xfrm>
            <a:off x="2195835" y="1870716"/>
            <a:ext cx="5536246" cy="715581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End device is where a message originates from or where it is received. data originates with an end device, flows through the network, and arrives at an end device.</a:t>
            </a:r>
            <a:endParaRPr lang="is-IS" sz="14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CA1FA1-6091-E02F-722C-EAEB8BD1ABCA}"/>
              </a:ext>
            </a:extLst>
          </p:cNvPr>
          <p:cNvSpPr txBox="1"/>
          <p:nvPr/>
        </p:nvSpPr>
        <p:spPr>
          <a:xfrm>
            <a:off x="1366904" y="1151612"/>
            <a:ext cx="6911234" cy="4385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4F81BD"/>
                </a:solidFill>
              </a:rPr>
              <a:t>NETWORK COMPONENTS</a:t>
            </a:r>
            <a:r>
              <a:rPr lang="en-US" sz="2400" b="1" dirty="0">
                <a:solidFill>
                  <a:srgbClr val="4F81BD"/>
                </a:solidFill>
                <a:ea typeface="Calibri"/>
                <a:cs typeface="Calibri"/>
              </a:rPr>
              <a:t> (CONT)</a:t>
            </a:r>
            <a:r>
              <a:rPr lang="en-US" sz="2400" dirty="0">
                <a:ea typeface="Calibri"/>
                <a:cs typeface="Calibri"/>
              </a:rPr>
              <a:t>​</a:t>
            </a:r>
            <a:endParaRPr lang="en-US" sz="1053" dirty="0"/>
          </a:p>
        </p:txBody>
      </p:sp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EFC5-4D1F-A6B4-6BD3-AD3EF9650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055683-E299-F51A-7FCE-E7E07AD49722}"/>
              </a:ext>
            </a:extLst>
          </p:cNvPr>
          <p:cNvSpPr txBox="1"/>
          <p:nvPr/>
        </p:nvSpPr>
        <p:spPr>
          <a:xfrm>
            <a:off x="2039259" y="1817596"/>
            <a:ext cx="5536246" cy="1915909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3836" indent="-213836">
              <a:buFont typeface="Wingdings" panose="05000000000000000000" pitchFamily="2" charset="2"/>
              <a:buChar char="q"/>
            </a:pPr>
            <a:r>
              <a:rPr lang="en-US" sz="1500" b="1" dirty="0">
                <a:solidFill>
                  <a:schemeClr val="bg1"/>
                </a:solidFill>
              </a:rPr>
              <a:t>An intermediary device interconnects end devices. Examples include switches, wireless access points, routers, and firewalls.​</a:t>
            </a:r>
            <a:endParaRPr lang="en-US" sz="1500" b="1">
              <a:solidFill>
                <a:schemeClr val="bg1"/>
              </a:solidFill>
              <a:ea typeface="Calibri"/>
              <a:cs typeface="Calibri"/>
            </a:endParaRPr>
          </a:p>
          <a:p>
            <a:pPr marL="213836" indent="-213836">
              <a:buFont typeface="Wingdings" panose="05000000000000000000" pitchFamily="2" charset="2"/>
              <a:buChar char="q"/>
            </a:pPr>
            <a:endParaRPr lang="en-US" sz="1500" dirty="0">
              <a:solidFill>
                <a:schemeClr val="bg1"/>
              </a:solidFill>
              <a:ea typeface="Calibri"/>
              <a:cs typeface="Calibri"/>
            </a:endParaRPr>
          </a:p>
          <a:p>
            <a:pPr marL="213836" indent="-213836">
              <a:buFont typeface="Wingdings" panose="05000000000000000000" pitchFamily="2" charset="2"/>
              <a:buChar char="q"/>
            </a:pPr>
            <a:r>
              <a:rPr lang="en-US" sz="1500" b="1" dirty="0">
                <a:solidFill>
                  <a:schemeClr val="bg1"/>
                </a:solidFill>
              </a:rPr>
              <a:t>Management of data as it flows through a network is also the role of an intermediary device, including:​</a:t>
            </a:r>
            <a:endParaRPr lang="en-US" sz="1500" b="1">
              <a:solidFill>
                <a:schemeClr val="bg1"/>
              </a:solidFill>
              <a:ea typeface="Calibri"/>
              <a:cs typeface="Calibri"/>
            </a:endParaRPr>
          </a:p>
          <a:p>
            <a:pPr marL="213836" indent="-213836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Regenerate and retransmit data signals.​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  <a:p>
            <a:pPr marL="213836" indent="-213836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Maintain information about what pathways exist in the network.​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  <a:p>
            <a:pPr marL="213836" indent="-213836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Notify other devices of errors and communication failures.</a:t>
            </a:r>
            <a:endParaRPr lang="is-IS" sz="15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F8C1568-BBBE-5B85-FCFE-ABECECBA0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79" y="3668784"/>
            <a:ext cx="5112434" cy="14337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B9F5A2-9AA5-2F48-A433-3006DEB46C25}"/>
              </a:ext>
            </a:extLst>
          </p:cNvPr>
          <p:cNvSpPr txBox="1"/>
          <p:nvPr/>
        </p:nvSpPr>
        <p:spPr>
          <a:xfrm>
            <a:off x="1366904" y="1151612"/>
            <a:ext cx="6911234" cy="4385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4F81BD"/>
                </a:solidFill>
              </a:rPr>
              <a:t>NETWORK COMPONENTS</a:t>
            </a:r>
            <a:r>
              <a:rPr lang="en-US" sz="2400" b="1" dirty="0">
                <a:solidFill>
                  <a:srgbClr val="4F81BD"/>
                </a:solidFill>
                <a:ea typeface="Calibri"/>
                <a:cs typeface="Calibri"/>
              </a:rPr>
              <a:t> (CONT)</a:t>
            </a:r>
            <a:r>
              <a:rPr lang="en-US" sz="2400" dirty="0">
                <a:ea typeface="Calibri"/>
                <a:cs typeface="Calibri"/>
              </a:rPr>
              <a:t>​</a:t>
            </a:r>
            <a:endParaRPr lang="en-US" sz="1053" dirty="0"/>
          </a:p>
        </p:txBody>
      </p:sp>
    </p:spTree>
    <p:extLst>
      <p:ext uri="{BB962C8B-B14F-4D97-AF65-F5344CB8AC3E}">
        <p14:creationId xmlns:p14="http://schemas.microsoft.com/office/powerpoint/2010/main" val="374045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37F02-BB44-4E8A-D917-0B287CC34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6662714-EA97-6286-8754-A2842341B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171675"/>
              </p:ext>
            </p:extLst>
          </p:nvPr>
        </p:nvGraphicFramePr>
        <p:xfrm>
          <a:off x="1111685" y="2156824"/>
          <a:ext cx="3321050" cy="2554586"/>
        </p:xfrm>
        <a:graphic>
          <a:graphicData uri="http://schemas.openxmlformats.org/drawingml/2006/table">
            <a:tbl>
              <a:tblPr/>
              <a:tblGrid>
                <a:gridCol w="1729676">
                  <a:extLst>
                    <a:ext uri="{9D8B030D-6E8A-4147-A177-3AD203B41FA5}">
                      <a16:colId xmlns:a16="http://schemas.microsoft.com/office/drawing/2014/main" val="2023655196"/>
                    </a:ext>
                  </a:extLst>
                </a:gridCol>
                <a:gridCol w="1591374">
                  <a:extLst>
                    <a:ext uri="{9D8B030D-6E8A-4147-A177-3AD203B41FA5}">
                      <a16:colId xmlns:a16="http://schemas.microsoft.com/office/drawing/2014/main" val="922988825"/>
                    </a:ext>
                  </a:extLst>
                </a:gridCol>
              </a:tblGrid>
              <a:tr h="329429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100" b="1" i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Media Types</a:t>
                      </a:r>
                    </a:p>
                  </a:txBody>
                  <a:tcPr marL="68580" marR="68580" marT="34290" marB="34290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100" b="1" i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L="68580" marR="68580" marT="34290" marB="34290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35025851"/>
                  </a:ext>
                </a:extLst>
              </a:tr>
              <a:tr h="467331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Metal wires within cables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Uses electrical impulses</a:t>
                      </a:r>
                    </a:p>
                  </a:txBody>
                  <a:tcPr marL="68580" marR="68580" marT="34290" marB="34290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84661555"/>
                  </a:ext>
                </a:extLst>
              </a:tr>
              <a:tr h="842727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Glass or plastic fibers within cables (fiber-optic cable)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endParaRPr lang="en-US" sz="11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Uses pulses of light.</a:t>
                      </a:r>
                    </a:p>
                  </a:txBody>
                  <a:tcPr marL="68580" marR="68580" marT="34290" marB="34290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5619191"/>
                  </a:ext>
                </a:extLst>
              </a:tr>
              <a:tr h="865712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Wireless transmission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Uses modulation of specific frequencies of electromagnetic waves.</a:t>
                      </a:r>
                    </a:p>
                  </a:txBody>
                  <a:tcPr marL="68580" marR="68580" marT="34290" marB="34290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2913988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83D8EF3-9EC4-19F8-614E-30503EDD4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47" y="890803"/>
            <a:ext cx="8195138" cy="126456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accent1"/>
                </a:solidFill>
              </a:rPr>
              <a:t>NETWORK COMPONENTS</a:t>
            </a:r>
            <a:br>
              <a:rPr lang="en-US" sz="2700" b="1" dirty="0">
                <a:solidFill>
                  <a:schemeClr val="accent1"/>
                </a:solidFill>
              </a:rPr>
            </a:br>
            <a:r>
              <a:rPr lang="en-US" sz="2700" b="1" dirty="0">
                <a:solidFill>
                  <a:schemeClr val="accent1"/>
                </a:solidFill>
              </a:rPr>
              <a:t>Network Media</a:t>
            </a:r>
            <a:endParaRPr lang="en-US" sz="2700" b="1" dirty="0">
              <a:solidFill>
                <a:schemeClr val="accent1"/>
              </a:solidFill>
              <a:ea typeface="Calibri"/>
              <a:cs typeface="Calibri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85D60DE1-7182-2BFE-2BA9-F9D0E46B5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6988" y="2076928"/>
            <a:ext cx="6858000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3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is-IS" altLang="is-IS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F8C76804-883B-B9B7-F2F8-25EB19889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1000"/>
                    </a14:imgEffect>
                    <a14:imgEffect>
                      <a14:brightnessContrast bright="7000" contras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179" y="2076611"/>
            <a:ext cx="4254994" cy="2708865"/>
          </a:xfrm>
          <a:prstGeom prst="rect">
            <a:avLst/>
          </a:prstGeom>
          <a:gradFill>
            <a:gsLst>
              <a:gs pos="89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221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72C1D-922D-A298-CE4C-C9A92911C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23ECED-1E33-F5C3-9987-FEC22F4AF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6251" y="2283200"/>
            <a:ext cx="6840820" cy="843895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/>
              <a:t>NETWORK REPRESENTATION AND TOPOLOGIES</a:t>
            </a:r>
            <a:endParaRPr lang="en-US" sz="2700" b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6932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3EEEC-BA15-A28E-D901-72AD76348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>
            <a:extLst>
              <a:ext uri="{FF2B5EF4-FFF2-40B4-BE49-F238E27FC236}">
                <a16:creationId xmlns:a16="http://schemas.microsoft.com/office/drawing/2014/main" id="{5CF63EB6-EDDB-C443-3030-3FA3C6666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6988" y="2076928"/>
            <a:ext cx="6858000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3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is-IS" altLang="is-IS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4697C-782F-A3EA-CE99-CE83DFC4A875}"/>
              </a:ext>
            </a:extLst>
          </p:cNvPr>
          <p:cNvSpPr txBox="1"/>
          <p:nvPr/>
        </p:nvSpPr>
        <p:spPr>
          <a:xfrm>
            <a:off x="1536988" y="2223619"/>
            <a:ext cx="2671055" cy="2736647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fontAlgn="base">
              <a:lnSpc>
                <a:spcPts val="1575"/>
              </a:lnSpc>
            </a:pPr>
            <a:r>
              <a:rPr lang="en-US" sz="1500" b="1" i="0" dirty="0">
                <a:solidFill>
                  <a:schemeClr val="bg1"/>
                </a:solidFill>
                <a:effectLst/>
              </a:rPr>
              <a:t>Network diagrams</a:t>
            </a:r>
            <a:r>
              <a:rPr lang="en-US" sz="1500" b="0" i="0" dirty="0">
                <a:solidFill>
                  <a:schemeClr val="bg1"/>
                </a:solidFill>
                <a:effectLst/>
              </a:rPr>
              <a:t>, often called topology diagrams, use symbols to represent devices within the network.​</a:t>
            </a:r>
            <a:endParaRPr lang="en-US" sz="1500" b="0" i="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algn="l" rtl="0" fontAlgn="base">
              <a:lnSpc>
                <a:spcPts val="1575"/>
              </a:lnSpc>
            </a:pPr>
            <a:r>
              <a:rPr lang="en-US" sz="1500" b="0" i="0" dirty="0">
                <a:solidFill>
                  <a:schemeClr val="bg1"/>
                </a:solidFill>
                <a:effectLst/>
              </a:rPr>
              <a:t>important terms to know include:​</a:t>
            </a:r>
            <a:endParaRPr lang="en-US" sz="1500" b="0" i="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marL="213836" indent="-213836" algn="l" rtl="0" fontAlgn="base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chemeClr val="bg1"/>
                </a:solidFill>
                <a:effectLst/>
              </a:rPr>
              <a:t>Network interface card (NIC)​</a:t>
            </a:r>
            <a:endParaRPr lang="en-US" sz="1500" b="1" i="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marL="213836" indent="-213836" algn="l" rtl="0" fontAlgn="base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</a:rPr>
              <a:t>P</a:t>
            </a:r>
            <a:r>
              <a:rPr lang="en-US" sz="1500" b="1" i="0" dirty="0">
                <a:solidFill>
                  <a:schemeClr val="bg1"/>
                </a:solidFill>
                <a:effectLst/>
              </a:rPr>
              <a:t>hysical port​</a:t>
            </a:r>
            <a:endParaRPr lang="en-US" sz="1500" b="1" i="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marL="213836" indent="-213836" algn="l" rtl="0" fontAlgn="base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</a:rPr>
              <a:t>I</a:t>
            </a:r>
            <a:r>
              <a:rPr lang="en-US" sz="1500" b="1" i="0" dirty="0">
                <a:solidFill>
                  <a:schemeClr val="bg1"/>
                </a:solidFill>
                <a:effectLst/>
              </a:rPr>
              <a:t>nterface​</a:t>
            </a:r>
            <a:endParaRPr lang="en-US" sz="1500" b="1" i="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algn="l" rtl="0" fontAlgn="base">
              <a:lnSpc>
                <a:spcPts val="1575"/>
              </a:lnSpc>
            </a:pPr>
            <a:r>
              <a:rPr lang="en-US" sz="1500" b="0" i="0" dirty="0">
                <a:solidFill>
                  <a:schemeClr val="bg1"/>
                </a:solidFill>
                <a:effectLst/>
              </a:rPr>
              <a:t>​</a:t>
            </a:r>
            <a:endParaRPr lang="en-US" sz="1500" b="0" i="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algn="l" rtl="0" fontAlgn="base">
              <a:lnSpc>
                <a:spcPts val="1575"/>
              </a:lnSpc>
            </a:pPr>
            <a:r>
              <a:rPr lang="en-US" sz="1500" b="1" dirty="0">
                <a:solidFill>
                  <a:schemeClr val="bg1"/>
                </a:solidFill>
              </a:rPr>
              <a:t>N</a:t>
            </a:r>
            <a:r>
              <a:rPr lang="en-US" sz="1500" b="1" i="0" dirty="0">
                <a:solidFill>
                  <a:schemeClr val="bg1"/>
                </a:solidFill>
                <a:effectLst/>
              </a:rPr>
              <a:t>ote</a:t>
            </a:r>
            <a:r>
              <a:rPr lang="en-US" sz="1500" b="0" i="0" dirty="0">
                <a:solidFill>
                  <a:schemeClr val="bg1"/>
                </a:solidFill>
                <a:effectLst/>
              </a:rPr>
              <a:t>: often, the terms port and interface are used interchangeably</a:t>
            </a:r>
            <a:endParaRPr lang="en-CA" sz="1500" b="0" i="0" dirty="0">
              <a:solidFill>
                <a:schemeClr val="bg1"/>
              </a:solidFill>
              <a:effectLst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FF9E3A2-600C-5731-A1F9-9FD51F2F4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5000"/>
                    </a14:imgEffect>
                    <a14:imgEffect>
                      <a14:colorTemperature colorTemp="5631"/>
                    </a14:imgEffect>
                    <a14:imgEffect>
                      <a14:saturation sat="292000"/>
                    </a14:imgEffect>
                    <a14:imgEffect>
                      <a14:brightnessContrast bright="-8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584" y="2131963"/>
            <a:ext cx="4116475" cy="29163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06BDA8-69C9-51D9-F68A-EC2A0DCFB288}"/>
              </a:ext>
            </a:extLst>
          </p:cNvPr>
          <p:cNvSpPr txBox="1"/>
          <p:nvPr/>
        </p:nvSpPr>
        <p:spPr>
          <a:xfrm>
            <a:off x="1759264" y="1350274"/>
            <a:ext cx="6698015" cy="438581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accent1"/>
                </a:solidFill>
                <a:latin typeface="+mj-lt"/>
              </a:rPr>
              <a:t>NETWORK REPRESENTATION AND TOPOLOGIES</a:t>
            </a:r>
            <a:endParaRPr lang="is-IS" sz="2400">
              <a:solidFill>
                <a:schemeClr val="accent1"/>
              </a:solidFill>
              <a:latin typeface="+mj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9316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70A36-7DC8-7BFC-5DC7-3E87910AD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F4CDE8-C234-CF8B-A368-FD4AEF0B3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771" y="1071993"/>
            <a:ext cx="8144645" cy="1002082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0" i="0" u="none" strike="noStrike" cap="all" dirty="0">
                <a:solidFill>
                  <a:schemeClr val="accent1"/>
                </a:solidFill>
                <a:effectLst/>
                <a:latin typeface="+mn-lt"/>
              </a:rPr>
              <a:t>Network Representations and Topologies</a:t>
            </a:r>
            <a:r>
              <a:rPr lang="en-US" sz="2400" b="0" i="0" dirty="0">
                <a:solidFill>
                  <a:schemeClr val="accent1"/>
                </a:solidFill>
                <a:effectLst/>
                <a:latin typeface="+mn-lt"/>
              </a:rPr>
              <a:t>​</a:t>
            </a:r>
            <a:br>
              <a:rPr lang="en-US" sz="2400" b="0" i="0" dirty="0">
                <a:effectLst/>
              </a:rPr>
            </a:br>
            <a:r>
              <a:rPr lang="en-US" sz="2700" b="0" i="0" u="none" strike="noStrike" cap="all" dirty="0">
                <a:solidFill>
                  <a:schemeClr val="accent1"/>
                </a:solidFill>
                <a:effectLst/>
              </a:rPr>
              <a:t>Topology Diagrams</a:t>
            </a:r>
            <a:endParaRPr lang="en-US" sz="2700">
              <a:solidFill>
                <a:schemeClr val="accent1"/>
              </a:solidFill>
              <a:ea typeface="Calibri"/>
              <a:cs typeface="Calibri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184214A5-87F9-77A3-0860-F282BE29C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6988" y="2076928"/>
            <a:ext cx="6858000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3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is-IS" altLang="is-IS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5E65F8C-431A-4D19-15E7-A0593383F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1000"/>
                    </a14:imgEffect>
                    <a14:imgEffect>
                      <a14:colorTemperature colorTemp="7803"/>
                    </a14:imgEffect>
                    <a14:imgEffect>
                      <a14:saturation sat="268000"/>
                    </a14:imgEffect>
                    <a14:imgEffect>
                      <a14:brightnessContrast bright="2000"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59" y="2856093"/>
            <a:ext cx="3830007" cy="2370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8E065654-DA88-B8D0-E4E5-F370D6E8E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2000"/>
                    </a14:imgEffect>
                    <a14:imgEffect>
                      <a14:colorTemperature colorTemp="8236"/>
                    </a14:imgEffect>
                    <a14:imgEffect>
                      <a14:saturation sat="2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544" y="2856093"/>
            <a:ext cx="3507449" cy="23707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53933D-9616-40FD-52DB-533E21B89B7D}"/>
              </a:ext>
            </a:extLst>
          </p:cNvPr>
          <p:cNvSpPr txBox="1"/>
          <p:nvPr/>
        </p:nvSpPr>
        <p:spPr>
          <a:xfrm>
            <a:off x="4847698" y="2076121"/>
            <a:ext cx="3402887" cy="761747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0" i="0" u="none" strike="noStrike" dirty="0">
                <a:solidFill>
                  <a:schemeClr val="bg1"/>
                </a:solidFill>
                <a:effectLst/>
              </a:rPr>
              <a:t>Logical topology diagrams illustrate devices, ports, and the addressing scheme of the network.</a:t>
            </a:r>
            <a:r>
              <a:rPr lang="en-US" sz="1500" b="0" i="0" dirty="0">
                <a:solidFill>
                  <a:schemeClr val="bg1"/>
                </a:solidFill>
                <a:effectLst/>
              </a:rPr>
              <a:t>​</a:t>
            </a:r>
            <a:endParaRPr lang="is-IS" sz="15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F4A241-41B6-CE4A-49B5-570219A5FFBC}"/>
              </a:ext>
            </a:extLst>
          </p:cNvPr>
          <p:cNvSpPr txBox="1"/>
          <p:nvPr/>
        </p:nvSpPr>
        <p:spPr>
          <a:xfrm>
            <a:off x="894473" y="2076079"/>
            <a:ext cx="3584714" cy="761747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>
                <a:solidFill>
                  <a:schemeClr val="bg1"/>
                </a:solidFill>
              </a:rPr>
              <a:t>Physical topology diagrams illustrate the physical location of intermediary devices and cable installation.</a:t>
            </a:r>
            <a:endParaRPr lang="is-IS" sz="15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5797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33B1-317D-2ECD-CB48-830585386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6BC3FE-C303-03A8-09C2-C59D84E07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607" y="2379340"/>
            <a:ext cx="5172343" cy="843895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COMMON NETWORK TYPES</a:t>
            </a:r>
            <a:endParaRPr lang="en-US" sz="27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724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0D6B2-7389-FEF9-A75D-E8DC46905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74555C-1076-913D-E2EF-EE9A767AE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024" y="827126"/>
            <a:ext cx="8097673" cy="885794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accent1"/>
                </a:solidFill>
              </a:rPr>
              <a:t>COMMON NETWORK TYPES</a:t>
            </a:r>
            <a:endParaRPr lang="en-US" sz="2400">
              <a:solidFill>
                <a:schemeClr val="accent1"/>
              </a:solidFill>
              <a:ea typeface="Calibri"/>
              <a:cs typeface="Calibri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B3BEFC2-15E8-349C-6C8F-E37F5564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6988" y="2076928"/>
            <a:ext cx="6858000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3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is-IS" altLang="is-IS" sz="13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3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2" descr="this is the image’s alt text">
            <a:extLst>
              <a:ext uri="{FF2B5EF4-FFF2-40B4-BE49-F238E27FC236}">
                <a16:creationId xmlns:a16="http://schemas.microsoft.com/office/drawing/2014/main" id="{84F81837-5A16-8471-5DC8-41E20AD26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799" y="1800517"/>
            <a:ext cx="2139577" cy="1515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57AC6C-5691-9BCA-364A-4F286690A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833" y="1784555"/>
            <a:ext cx="2083787" cy="1515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7" name="Picture 7" descr="this is the image’s alt text">
            <a:extLst>
              <a:ext uri="{FF2B5EF4-FFF2-40B4-BE49-F238E27FC236}">
                <a16:creationId xmlns:a16="http://schemas.microsoft.com/office/drawing/2014/main" id="{90783BD0-51CC-2F77-512F-3871A55B5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28" y="3396938"/>
            <a:ext cx="2100431" cy="1713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006C7F57-E69B-58E1-3129-E031B9539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393" y="3329590"/>
            <a:ext cx="2182552" cy="1713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59A4B0-E052-6DB6-9E56-71DA057CD941}"/>
              </a:ext>
            </a:extLst>
          </p:cNvPr>
          <p:cNvSpPr txBox="1"/>
          <p:nvPr/>
        </p:nvSpPr>
        <p:spPr>
          <a:xfrm>
            <a:off x="958828" y="3153372"/>
            <a:ext cx="4118297" cy="34624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68580" tIns="34290" rIns="68580" bIns="34290" rtlCol="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</a:rPr>
              <a:t>      </a:t>
            </a:r>
            <a:r>
              <a:rPr lang="en-US" sz="1200" dirty="0">
                <a:solidFill>
                  <a:schemeClr val="bg1"/>
                </a:solidFill>
              </a:rPr>
              <a:t>Small Home                                        SOHO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34DA88-2B13-0500-68B5-259D0B2BC373}"/>
              </a:ext>
            </a:extLst>
          </p:cNvPr>
          <p:cNvSpPr txBox="1"/>
          <p:nvPr/>
        </p:nvSpPr>
        <p:spPr>
          <a:xfrm>
            <a:off x="959323" y="4941189"/>
            <a:ext cx="4126126" cy="34624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</a:rPr>
              <a:t>   </a:t>
            </a:r>
            <a:r>
              <a:rPr lang="en-US" sz="1200" dirty="0">
                <a:solidFill>
                  <a:schemeClr val="bg1"/>
                </a:solidFill>
              </a:rPr>
              <a:t>Medium/Large                             World Wide</a:t>
            </a:r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2DF00A-F7BC-BC48-6E6D-72F66B8628DE}"/>
              </a:ext>
            </a:extLst>
          </p:cNvPr>
          <p:cNvSpPr txBox="1"/>
          <p:nvPr/>
        </p:nvSpPr>
        <p:spPr>
          <a:xfrm>
            <a:off x="5172062" y="1803966"/>
            <a:ext cx="3227318" cy="3470309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3836" indent="-213836" rtl="0" fontAlgn="base">
              <a:lnSpc>
                <a:spcPts val="1856"/>
              </a:lnSpc>
              <a:buFont typeface="Wingdings" panose="05000000000000000000" pitchFamily="2" charset="2"/>
              <a:buChar char="§"/>
            </a:pPr>
            <a:r>
              <a:rPr lang="en-US" sz="1500" b="1" i="0" u="sng" dirty="0">
                <a:solidFill>
                  <a:schemeClr val="bg1"/>
                </a:solidFill>
                <a:effectLst/>
              </a:rPr>
              <a:t>Small Home Networks </a:t>
            </a:r>
            <a:r>
              <a:rPr lang="en-US" sz="1500" b="0" i="0" dirty="0">
                <a:solidFill>
                  <a:schemeClr val="bg1"/>
                </a:solidFill>
                <a:effectLst/>
              </a:rPr>
              <a:t>– connect a few computers to each other and the Internet​</a:t>
            </a:r>
            <a:endParaRPr lang="en-US" sz="1500" b="0" i="0" dirty="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marL="213836" indent="-213836" rtl="0" fontAlgn="base">
              <a:lnSpc>
                <a:spcPts val="1856"/>
              </a:lnSpc>
              <a:buFont typeface="Wingdings" panose="05000000000000000000" pitchFamily="2" charset="2"/>
              <a:buChar char="§"/>
            </a:pPr>
            <a:r>
              <a:rPr lang="en-US" sz="1500" b="1" i="0" u="sng" dirty="0">
                <a:solidFill>
                  <a:schemeClr val="bg1"/>
                </a:solidFill>
                <a:effectLst/>
              </a:rPr>
              <a:t>Small Office/Home Office </a:t>
            </a:r>
            <a:r>
              <a:rPr lang="en-US" sz="1500" b="0" i="0" dirty="0">
                <a:solidFill>
                  <a:schemeClr val="bg1"/>
                </a:solidFill>
                <a:effectLst/>
              </a:rPr>
              <a:t>– enables computer within a home or remote office to connect to a corporate network​</a:t>
            </a:r>
            <a:endParaRPr lang="en-US" sz="1500" b="0" i="0" dirty="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marL="213836" indent="-213836" rtl="0" fontAlgn="base">
              <a:lnSpc>
                <a:spcPts val="1856"/>
              </a:lnSpc>
              <a:buFont typeface="Wingdings" panose="05000000000000000000" pitchFamily="2" charset="2"/>
              <a:buChar char="§"/>
            </a:pPr>
            <a:r>
              <a:rPr lang="en-US" sz="1500" b="1" i="0" u="sng" dirty="0">
                <a:solidFill>
                  <a:schemeClr val="bg1"/>
                </a:solidFill>
                <a:effectLst/>
              </a:rPr>
              <a:t>Medium to Large Networks </a:t>
            </a:r>
            <a:r>
              <a:rPr lang="en-US" sz="1500" b="0" i="0" dirty="0">
                <a:solidFill>
                  <a:schemeClr val="bg1"/>
                </a:solidFill>
                <a:effectLst/>
              </a:rPr>
              <a:t>– many locations with hundreds or thousands of interconnected computers</a:t>
            </a:r>
            <a:endParaRPr lang="en-US" sz="1500" b="0" i="0" dirty="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marL="213836" indent="-213836" rtl="0" fontAlgn="base">
              <a:lnSpc>
                <a:spcPts val="1856"/>
              </a:lnSpc>
              <a:buFont typeface="Wingdings" panose="05000000000000000000" pitchFamily="2" charset="2"/>
              <a:buChar char="§"/>
            </a:pPr>
            <a:r>
              <a:rPr lang="en-US" sz="1500" b="1" i="0" u="sng" dirty="0">
                <a:solidFill>
                  <a:schemeClr val="bg1"/>
                </a:solidFill>
                <a:effectLst/>
              </a:rPr>
              <a:t>World Wide Networks </a:t>
            </a:r>
            <a:r>
              <a:rPr lang="en-US" sz="1500" b="0" i="0" dirty="0">
                <a:solidFill>
                  <a:schemeClr val="bg1"/>
                </a:solidFill>
                <a:effectLst/>
              </a:rPr>
              <a:t>– connects hundreds of millions of computers world-wide – such as the internet</a:t>
            </a:r>
            <a:endParaRPr lang="en-US" sz="1500" b="0" i="0" dirty="0">
              <a:solidFill>
                <a:schemeClr val="bg1"/>
              </a:solidFill>
              <a:effectLst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3982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FF96C8-5B15-9460-EB54-E46EF1C29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6EE1F8-61A6-3170-75FD-FBB95FD1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990" y="984415"/>
            <a:ext cx="6524092" cy="1097170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i="0" u="none" strike="noStrike" cap="all" dirty="0">
                <a:solidFill>
                  <a:schemeClr val="accent1"/>
                </a:solidFill>
                <a:effectLst/>
                <a:latin typeface="Calibri"/>
                <a:ea typeface="Calibri"/>
                <a:cs typeface="Calibri"/>
              </a:rPr>
              <a:t>Common Types of Networks</a:t>
            </a:r>
            <a:r>
              <a:rPr lang="en-US" sz="2400" b="1" i="0" dirty="0">
                <a:solidFill>
                  <a:schemeClr val="accent1"/>
                </a:solidFill>
                <a:effectLst/>
                <a:latin typeface="Calibri"/>
                <a:ea typeface="Calibri"/>
                <a:cs typeface="Calibri"/>
              </a:rPr>
              <a:t>​</a:t>
            </a:r>
            <a:br>
              <a:rPr lang="en-US" sz="2400" b="1" i="0" dirty="0">
                <a:effectLst/>
                <a:latin typeface="Calibri"/>
              </a:rPr>
            </a:br>
            <a:r>
              <a:rPr lang="en-US" sz="2400" b="1" i="0" u="none" strike="noStrike" cap="all" dirty="0">
                <a:solidFill>
                  <a:schemeClr val="accent1"/>
                </a:solidFill>
                <a:effectLst/>
                <a:latin typeface="Calibri"/>
                <a:ea typeface="Calibri"/>
                <a:cs typeface="Calibri"/>
              </a:rPr>
              <a:t>LANs </a:t>
            </a:r>
            <a:r>
              <a:rPr lang="en-US" sz="2400" b="1" cap="all" dirty="0">
                <a:solidFill>
                  <a:schemeClr val="accent1"/>
                </a:solidFill>
                <a:effectLst/>
                <a:latin typeface="Calibri"/>
                <a:ea typeface="Calibri"/>
                <a:cs typeface="Calibri"/>
              </a:rPr>
              <a:t>&amp; </a:t>
            </a:r>
            <a:r>
              <a:rPr lang="en-US" sz="2400" b="1" i="0" u="none" strike="noStrike" cap="all" dirty="0">
                <a:solidFill>
                  <a:schemeClr val="accent1"/>
                </a:solidFill>
                <a:effectLst/>
                <a:latin typeface="Calibri"/>
                <a:ea typeface="Calibri"/>
                <a:cs typeface="Calibri"/>
              </a:rPr>
              <a:t>WANs</a:t>
            </a:r>
            <a:endParaRPr lang="en-US" sz="2400" b="1" dirty="0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4FE62EAA-AC16-4D27-E5C0-33A2362DE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6988" y="2076928"/>
            <a:ext cx="6858000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3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is-IS" altLang="is-IS" sz="13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3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9D6BAC-6862-A374-EC68-596EF516ED45}"/>
              </a:ext>
            </a:extLst>
          </p:cNvPr>
          <p:cNvSpPr txBox="1"/>
          <p:nvPr/>
        </p:nvSpPr>
        <p:spPr>
          <a:xfrm>
            <a:off x="981148" y="2202578"/>
            <a:ext cx="3814475" cy="2031325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fontAlgn="base">
              <a:lnSpc>
                <a:spcPts val="1744"/>
              </a:lnSpc>
            </a:pPr>
            <a:r>
              <a:rPr lang="en-US" sz="1053" b="0" i="0" u="none" strike="noStrike" cap="small" dirty="0">
                <a:solidFill>
                  <a:srgbClr val="FFFFFF"/>
                </a:solidFill>
                <a:effectLst/>
                <a:latin typeface="+mj-lt"/>
              </a:rPr>
              <a:t>Network infrastructures vary greatly in terms of:</a:t>
            </a:r>
            <a:r>
              <a:rPr lang="en-US" sz="1053" b="0" i="0" dirty="0">
                <a:solidFill>
                  <a:srgbClr val="FFFFFF"/>
                </a:solidFill>
                <a:effectLst/>
                <a:latin typeface="+mj-lt"/>
              </a:rPr>
              <a:t>​</a:t>
            </a:r>
            <a:endParaRPr lang="en-US" sz="1053" b="0" i="0" dirty="0">
              <a:solidFill>
                <a:srgbClr val="FFFFFF"/>
              </a:solidFill>
              <a:effectLst/>
              <a:latin typeface="+mj-lt"/>
              <a:ea typeface="Calibri"/>
              <a:cs typeface="Calibri"/>
            </a:endParaRPr>
          </a:p>
          <a:p>
            <a:pPr marL="213836" indent="-213836" algn="l" rtl="0" fontAlgn="base">
              <a:lnSpc>
                <a:spcPts val="1744"/>
              </a:lnSpc>
              <a:buFont typeface="Wingdings" panose="05000000000000000000" pitchFamily="2" charset="2"/>
              <a:buChar char="§"/>
            </a:pPr>
            <a:r>
              <a:rPr lang="en-US" sz="1500" b="0" i="0" dirty="0">
                <a:solidFill>
                  <a:srgbClr val="FFFFFF"/>
                </a:solidFill>
                <a:effectLst/>
              </a:rPr>
              <a:t>Size of the area covered​</a:t>
            </a:r>
            <a:endParaRPr lang="en-US" sz="1500" b="0" i="0" dirty="0">
              <a:solidFill>
                <a:srgbClr val="FFFFFF"/>
              </a:solidFill>
              <a:effectLst/>
              <a:ea typeface="Calibri"/>
              <a:cs typeface="Calibri"/>
            </a:endParaRPr>
          </a:p>
          <a:p>
            <a:pPr marL="213836" indent="-213836" algn="l" rtl="0" fontAlgn="base">
              <a:lnSpc>
                <a:spcPts val="1744"/>
              </a:lnSpc>
              <a:buFont typeface="Wingdings" panose="05000000000000000000" pitchFamily="2" charset="2"/>
              <a:buChar char="§"/>
            </a:pPr>
            <a:r>
              <a:rPr lang="en-US" sz="1500" b="0" i="0" dirty="0">
                <a:solidFill>
                  <a:srgbClr val="FFFFFF"/>
                </a:solidFill>
                <a:effectLst/>
              </a:rPr>
              <a:t>Number of users connected​</a:t>
            </a:r>
            <a:endParaRPr lang="en-US" sz="1500" b="0" i="0" dirty="0">
              <a:solidFill>
                <a:srgbClr val="FFFFFF"/>
              </a:solidFill>
              <a:effectLst/>
              <a:ea typeface="Calibri"/>
              <a:cs typeface="Calibri"/>
            </a:endParaRPr>
          </a:p>
          <a:p>
            <a:pPr marL="213836" indent="-213836" algn="l" rtl="0" fontAlgn="base">
              <a:lnSpc>
                <a:spcPts val="1744"/>
              </a:lnSpc>
              <a:buFont typeface="Wingdings" panose="05000000000000000000" pitchFamily="2" charset="2"/>
              <a:buChar char="§"/>
            </a:pPr>
            <a:r>
              <a:rPr lang="en-US" sz="1500" b="0" i="0" dirty="0">
                <a:solidFill>
                  <a:srgbClr val="FFFFFF"/>
                </a:solidFill>
                <a:effectLst/>
              </a:rPr>
              <a:t>Number and types of services available​</a:t>
            </a:r>
            <a:endParaRPr lang="en-US" sz="1500" b="0" i="0" dirty="0">
              <a:solidFill>
                <a:srgbClr val="FFFFFF"/>
              </a:solidFill>
              <a:effectLst/>
              <a:ea typeface="Calibri"/>
              <a:cs typeface="Calibri"/>
            </a:endParaRPr>
          </a:p>
          <a:p>
            <a:pPr marL="213836" indent="-213836" algn="l" rtl="0" fontAlgn="base">
              <a:lnSpc>
                <a:spcPts val="1744"/>
              </a:lnSpc>
              <a:buFont typeface="Wingdings" panose="05000000000000000000" pitchFamily="2" charset="2"/>
              <a:buChar char="§"/>
            </a:pPr>
            <a:r>
              <a:rPr lang="en-US" sz="1500" b="0" i="0" dirty="0">
                <a:solidFill>
                  <a:srgbClr val="FFFFFF"/>
                </a:solidFill>
                <a:effectLst/>
              </a:rPr>
              <a:t>Area of responsibility​​</a:t>
            </a:r>
            <a:endParaRPr lang="en-US" sz="1500" b="0" i="0" dirty="0">
              <a:solidFill>
                <a:srgbClr val="FFFFFF"/>
              </a:solidFill>
              <a:effectLst/>
              <a:ea typeface="Calibri"/>
              <a:cs typeface="Calibri"/>
            </a:endParaRPr>
          </a:p>
          <a:p>
            <a:pPr algn="l" rtl="0" fontAlgn="base">
              <a:lnSpc>
                <a:spcPts val="1744"/>
              </a:lnSpc>
            </a:pPr>
            <a:endParaRPr lang="en-US" sz="1500" b="0" i="0" dirty="0">
              <a:solidFill>
                <a:srgbClr val="FFFFFF"/>
              </a:solidFill>
              <a:effectLst/>
              <a:ea typeface="Calibri"/>
              <a:cs typeface="Calibri"/>
            </a:endParaRPr>
          </a:p>
          <a:p>
            <a:pPr algn="l" rtl="0" fontAlgn="base">
              <a:lnSpc>
                <a:spcPts val="1744"/>
              </a:lnSpc>
            </a:pPr>
            <a:r>
              <a:rPr lang="en-US" sz="1053" b="0" i="0" u="none" strike="noStrike" cap="small" dirty="0">
                <a:solidFill>
                  <a:srgbClr val="FFFFFF"/>
                </a:solidFill>
                <a:effectLst/>
                <a:latin typeface="+mj-lt"/>
                <a:cs typeface="Calibri"/>
              </a:rPr>
              <a:t>Two most common types of networks: </a:t>
            </a:r>
            <a:r>
              <a:rPr lang="en-US" sz="1053" b="0" i="0" dirty="0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​</a:t>
            </a:r>
          </a:p>
          <a:p>
            <a:pPr marL="213836" indent="-213836" algn="l" rtl="0" fontAlgn="base">
              <a:lnSpc>
                <a:spcPts val="1744"/>
              </a:lnSpc>
              <a:buFont typeface="Wingdings" panose="05000000000000000000" pitchFamily="2" charset="2"/>
              <a:buChar char="§"/>
            </a:pPr>
            <a:r>
              <a:rPr lang="en-US" sz="1500" b="0" i="0" dirty="0">
                <a:solidFill>
                  <a:srgbClr val="FFFFFF"/>
                </a:solidFill>
                <a:effectLst/>
              </a:rPr>
              <a:t>local area network (LAN) ​</a:t>
            </a:r>
            <a:endParaRPr lang="en-US" sz="1500" b="0" i="0" dirty="0">
              <a:solidFill>
                <a:srgbClr val="FFFFFF"/>
              </a:solidFill>
              <a:effectLst/>
              <a:ea typeface="Calibri"/>
              <a:cs typeface="Calibri"/>
            </a:endParaRPr>
          </a:p>
          <a:p>
            <a:pPr marL="213836" indent="-213836" algn="l" rtl="0" fontAlgn="base">
              <a:lnSpc>
                <a:spcPts val="1744"/>
              </a:lnSpc>
              <a:buFont typeface="Wingdings" panose="05000000000000000000" pitchFamily="2" charset="2"/>
              <a:buChar char="§"/>
            </a:pPr>
            <a:r>
              <a:rPr lang="en-US" sz="1500" b="0" i="0" dirty="0">
                <a:solidFill>
                  <a:srgbClr val="FFFFFF"/>
                </a:solidFill>
                <a:effectLst/>
              </a:rPr>
              <a:t>wide area network (WAN).</a:t>
            </a:r>
            <a:endParaRPr lang="en-US" sz="1500" b="0" i="0" dirty="0">
              <a:solidFill>
                <a:srgbClr val="FFFFFF"/>
              </a:solidFill>
              <a:effectLst/>
              <a:ea typeface="Calibri"/>
              <a:cs typeface="Calibri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7518AC5-A538-C7A8-1130-4DF65D254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2000"/>
                    </a14:imgEffect>
                    <a14:imgEffect>
                      <a14:colorTemperature colorTemp="7585"/>
                    </a14:imgEffect>
                    <a14:imgEffect>
                      <a14:saturation sat="222000"/>
                    </a14:imgEffect>
                    <a14:imgEffect>
                      <a14:brightnessContrast bright="-11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596" y="2201871"/>
            <a:ext cx="3682922" cy="2716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560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276B9-E39B-3159-90F0-619A4336F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94ED52-2FDB-F443-47A1-6DD890916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332" y="956372"/>
            <a:ext cx="6524092" cy="1026711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i="0" u="none" strike="noStrike" cap="all" dirty="0">
                <a:solidFill>
                  <a:schemeClr val="accent1"/>
                </a:solidFill>
                <a:effectLst/>
              </a:rPr>
              <a:t>Common Types of Networks</a:t>
            </a:r>
            <a:r>
              <a:rPr lang="en-US" sz="2100" b="1" i="0" dirty="0">
                <a:solidFill>
                  <a:schemeClr val="accent1"/>
                </a:solidFill>
                <a:effectLst/>
              </a:rPr>
              <a:t>​</a:t>
            </a:r>
            <a:br>
              <a:rPr lang="en-US" sz="2400" b="1" i="0" dirty="0">
                <a:effectLst/>
                <a:latin typeface="Calibri"/>
              </a:rPr>
            </a:br>
            <a:r>
              <a:rPr lang="en-US" sz="2400" b="1" i="0" u="none" strike="noStrike" cap="all" dirty="0">
                <a:solidFill>
                  <a:schemeClr val="accent1"/>
                </a:solidFill>
                <a:effectLst/>
              </a:rPr>
              <a:t>LANs and WANs</a:t>
            </a:r>
            <a:endParaRPr lang="en-US" sz="2400" b="1" dirty="0">
              <a:solidFill>
                <a:schemeClr val="accent1"/>
              </a:solidFill>
              <a:ea typeface="Calibri"/>
              <a:cs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5C83795-4E82-E8D7-410F-7CE34A62B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13623"/>
              </p:ext>
            </p:extLst>
          </p:nvPr>
        </p:nvGraphicFramePr>
        <p:xfrm>
          <a:off x="1440493" y="3362455"/>
          <a:ext cx="6094530" cy="1770036"/>
        </p:xfrm>
        <a:graphic>
          <a:graphicData uri="http://schemas.openxmlformats.org/drawingml/2006/table">
            <a:tbl>
              <a:tblPr/>
              <a:tblGrid>
                <a:gridCol w="2348630">
                  <a:extLst>
                    <a:ext uri="{9D8B030D-6E8A-4147-A177-3AD203B41FA5}">
                      <a16:colId xmlns:a16="http://schemas.microsoft.com/office/drawing/2014/main" val="1672570185"/>
                    </a:ext>
                  </a:extLst>
                </a:gridCol>
                <a:gridCol w="3745900">
                  <a:extLst>
                    <a:ext uri="{9D8B030D-6E8A-4147-A177-3AD203B41FA5}">
                      <a16:colId xmlns:a16="http://schemas.microsoft.com/office/drawing/2014/main" val="3085631890"/>
                    </a:ext>
                  </a:extLst>
                </a:gridCol>
              </a:tblGrid>
              <a:tr h="323877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</a:pPr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LAN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7333" marR="67333" marT="33667" marB="33667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</a:pPr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WAN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7333" marR="67333" marT="33667" marB="33667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1762582"/>
                  </a:ext>
                </a:extLst>
              </a:tr>
              <a:tr h="453428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Interconnect end devices in a limited area.</a:t>
                      </a:r>
                    </a:p>
                  </a:txBody>
                  <a:tcPr marL="67333" marR="67333" marT="33667" marB="33667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Interconnect LANs over wide geographical areas.</a:t>
                      </a:r>
                    </a:p>
                  </a:txBody>
                  <a:tcPr marL="67333" marR="67333" marT="33667" marB="33667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145076"/>
                  </a:ext>
                </a:extLst>
              </a:tr>
              <a:tr h="453428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Administered by a single organization or individual.</a:t>
                      </a:r>
                    </a:p>
                  </a:txBody>
                  <a:tcPr marL="67333" marR="67333" marT="33667" marB="33667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Typically administered by one or more service providers.</a:t>
                      </a:r>
                    </a:p>
                  </a:txBody>
                  <a:tcPr marL="67333" marR="67333" marT="33667" marB="33667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353231"/>
                  </a:ext>
                </a:extLst>
              </a:tr>
              <a:tr h="453428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Provide high-speed bandwidth to internal devices.</a:t>
                      </a:r>
                    </a:p>
                  </a:txBody>
                  <a:tcPr marL="67333" marR="67333" marT="33667" marB="33667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Typically provide slower speed links between LANs.</a:t>
                      </a:r>
                    </a:p>
                  </a:txBody>
                  <a:tcPr marL="67333" marR="67333" marT="33667" marB="33667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585459"/>
                  </a:ext>
                </a:extLst>
              </a:tr>
            </a:tbl>
          </a:graphicData>
        </a:graphic>
      </p:graphicFrame>
      <p:pic>
        <p:nvPicPr>
          <p:cNvPr id="14338" name="Picture 2">
            <a:extLst>
              <a:ext uri="{FF2B5EF4-FFF2-40B4-BE49-F238E27FC236}">
                <a16:creationId xmlns:a16="http://schemas.microsoft.com/office/drawing/2014/main" id="{4CCB3BC3-5B9B-5247-A0BE-ACCDD8788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466" y="1917947"/>
            <a:ext cx="2324660" cy="1443608"/>
          </a:xfrm>
          <a:prstGeom prst="rect">
            <a:avLst/>
          </a:prstGeom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C2F07BA5-C5F0-50F9-416F-29B8E239A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810" y="1921076"/>
            <a:ext cx="3767089" cy="1448308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37000"/>
              </a:schemeClr>
            </a:glo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36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0F7EB-F14B-93E9-6DA7-FF9AEF4AC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257C1E-658F-EA6F-DE85-E39C445CE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607" y="2379340"/>
            <a:ext cx="5172343" cy="843895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dirty="0"/>
              <a:t>INTERNET CONNECTIONS</a:t>
            </a:r>
            <a:endParaRPr lang="en-US" sz="27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1765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A6727-7CCC-5CAB-E065-FE541A8AD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54B0A7-0F14-83EE-6C3C-2B1F13D9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029" y="717283"/>
            <a:ext cx="6265742" cy="870136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i="0" u="none" strike="noStrike" cap="all" dirty="0">
                <a:solidFill>
                  <a:schemeClr val="accent1"/>
                </a:solidFill>
                <a:effectLst/>
              </a:rPr>
              <a:t>Common Types of Networks</a:t>
            </a:r>
            <a:r>
              <a:rPr lang="en-US" sz="2100" b="1" i="0" dirty="0">
                <a:solidFill>
                  <a:schemeClr val="accent1"/>
                </a:solidFill>
                <a:effectLst/>
              </a:rPr>
              <a:t>​</a:t>
            </a:r>
            <a:br>
              <a:rPr lang="en-US" sz="2400" b="1" i="0" dirty="0">
                <a:effectLst/>
                <a:latin typeface="Calibri"/>
              </a:rPr>
            </a:br>
            <a:r>
              <a:rPr lang="en-US" sz="2400" b="1" i="0" u="none" strike="noStrike" cap="all" dirty="0">
                <a:solidFill>
                  <a:schemeClr val="accent1"/>
                </a:solidFill>
                <a:effectLst/>
              </a:rPr>
              <a:t>LANs and WANs</a:t>
            </a:r>
            <a:endParaRPr lang="en-US" sz="2400" b="1" dirty="0">
              <a:solidFill>
                <a:schemeClr val="accent1"/>
              </a:solidFill>
              <a:ea typeface="Calibri"/>
              <a:cs typeface="Calibri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217995C4-9A2C-18B9-804E-624D61549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2" y="2044047"/>
            <a:ext cx="4379246" cy="264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3E5BAEA-97A1-6BA1-5040-5F38DC3F7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813014"/>
              </p:ext>
            </p:extLst>
          </p:nvPr>
        </p:nvGraphicFramePr>
        <p:xfrm>
          <a:off x="5217080" y="1754544"/>
          <a:ext cx="3246307" cy="3725450"/>
        </p:xfrm>
        <a:graphic>
          <a:graphicData uri="http://schemas.openxmlformats.org/drawingml/2006/table">
            <a:tbl>
              <a:tblPr/>
              <a:tblGrid>
                <a:gridCol w="876794">
                  <a:extLst>
                    <a:ext uri="{9D8B030D-6E8A-4147-A177-3AD203B41FA5}">
                      <a16:colId xmlns:a16="http://schemas.microsoft.com/office/drawing/2014/main" val="2439544010"/>
                    </a:ext>
                  </a:extLst>
                </a:gridCol>
                <a:gridCol w="2369513">
                  <a:extLst>
                    <a:ext uri="{9D8B030D-6E8A-4147-A177-3AD203B41FA5}">
                      <a16:colId xmlns:a16="http://schemas.microsoft.com/office/drawing/2014/main" val="4231320259"/>
                    </a:ext>
                  </a:extLst>
                </a:gridCol>
              </a:tblGrid>
              <a:tr h="345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Connection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6F6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6F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407788"/>
                  </a:ext>
                </a:extLst>
              </a:tr>
              <a:tr h="649823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CA" sz="11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Cable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high bandwidth, always on, internet offered by cable television service providers.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3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605046"/>
                  </a:ext>
                </a:extLst>
              </a:tr>
              <a:tr h="649823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CA" sz="11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DSL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high bandwidth, always on, internet connection that runs over a telephone line.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993851"/>
                  </a:ext>
                </a:extLst>
              </a:tr>
              <a:tr h="527495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CA" sz="11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Cellular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uses a cell phone network to connect to the internet.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967847"/>
                  </a:ext>
                </a:extLst>
              </a:tr>
              <a:tr h="527495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CA" sz="11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Satellite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major benefit to rural areas without Internet Service Providers.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51973"/>
                  </a:ext>
                </a:extLst>
              </a:tr>
              <a:tr h="527495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CA" sz="11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Dial-up telephone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an inexpensive, low bandwidth option using a modem.</a:t>
                      </a:r>
                    </a:p>
                  </a:txBody>
                  <a:tcPr marL="38366" marR="38366" marT="19183" marB="19183">
                    <a:lnL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108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903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176CA-8AAD-08D4-BB28-7529E8E25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09D6B5-098D-FFFE-4810-24DC0465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607" y="2379340"/>
            <a:ext cx="5172343" cy="843895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>
                <a:ea typeface="Calibri"/>
                <a:cs typeface="Calibri"/>
              </a:rPr>
              <a:t>RELIABLE NETWORKS</a:t>
            </a:r>
          </a:p>
        </p:txBody>
      </p:sp>
    </p:spTree>
    <p:extLst>
      <p:ext uri="{BB962C8B-B14F-4D97-AF65-F5344CB8AC3E}">
        <p14:creationId xmlns:p14="http://schemas.microsoft.com/office/powerpoint/2010/main" val="177622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A6727-7CCC-5CAB-E065-FE541A8AD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54B0A7-0F14-83EE-6C3C-2B1F13D9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789" y="817579"/>
            <a:ext cx="7245456" cy="894629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cap="all" dirty="0">
                <a:solidFill>
                  <a:schemeClr val="accent1"/>
                </a:solidFill>
                <a:effectLst/>
                <a:ea typeface="Calibri"/>
                <a:cs typeface="Calibri"/>
              </a:rPr>
              <a:t>RELIABLE NETWORKS</a:t>
            </a:r>
            <a:br>
              <a:rPr lang="en-US" sz="2400" b="1" cap="all" dirty="0">
                <a:solidFill>
                  <a:schemeClr val="accent1"/>
                </a:solidFill>
                <a:effectLst/>
                <a:ea typeface="Calibri"/>
                <a:cs typeface="Calibri"/>
              </a:rPr>
            </a:br>
            <a:r>
              <a:rPr lang="en-US" sz="2400" b="1" cap="all" dirty="0">
                <a:solidFill>
                  <a:schemeClr val="accent1"/>
                </a:solidFill>
                <a:effectLst/>
                <a:ea typeface="Calibri"/>
                <a:cs typeface="Calibri"/>
              </a:rPr>
              <a:t>NETWORK ARCHITECTURE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D7EEBE6-BB74-2963-3939-AE23AB31EC4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200375" y="579868"/>
            <a:ext cx="11355300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3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is-IS" altLang="is-IS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6857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 descr="A diagram of a network&#10;&#10;AI-generated content may be incorrect.">
            <a:extLst>
              <a:ext uri="{FF2B5EF4-FFF2-40B4-BE49-F238E27FC236}">
                <a16:creationId xmlns:a16="http://schemas.microsoft.com/office/drawing/2014/main" id="{2F44DC24-F8D7-0EC6-011A-16E5626A6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4" y="1971675"/>
            <a:ext cx="3041196" cy="3159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D7B729-A1C4-DF31-6094-1619B3CA33E9}"/>
              </a:ext>
            </a:extLst>
          </p:cNvPr>
          <p:cNvSpPr txBox="1"/>
          <p:nvPr/>
        </p:nvSpPr>
        <p:spPr>
          <a:xfrm>
            <a:off x="3616778" y="2098221"/>
            <a:ext cx="5306784" cy="26545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</a:rPr>
              <a:t>Network Architecture refers to the technologies that support the infrastructure that moves data across the network.​ </a:t>
            </a:r>
            <a:endParaRPr lang="en-US" sz="150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There are four basic characteristics that the underlying architectures need to address to meet user expectations:​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endParaRPr lang="en-US" sz="1500">
              <a:solidFill>
                <a:schemeClr val="bg1"/>
              </a:solidFill>
            </a:endParaRPr>
          </a:p>
          <a:p>
            <a:pPr marL="257175" indent="-257175">
              <a:buFont typeface="Wingdings"/>
              <a:buChar char="§"/>
            </a:pPr>
            <a:r>
              <a:rPr lang="en-US" sz="1500" dirty="0">
                <a:solidFill>
                  <a:schemeClr val="bg1"/>
                </a:solidFill>
              </a:rPr>
              <a:t>Fault Tolerance​ 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  <a:p>
            <a:pPr marL="257175" indent="-257175">
              <a:buFont typeface="Wingdings"/>
              <a:buChar char="§"/>
            </a:pPr>
            <a:r>
              <a:rPr lang="en-US" sz="1500" dirty="0">
                <a:solidFill>
                  <a:schemeClr val="bg1"/>
                </a:solidFill>
              </a:rPr>
              <a:t>Scalability​ </a:t>
            </a:r>
            <a:endParaRPr lang="en-US" sz="1500" dirty="0">
              <a:solidFill>
                <a:schemeClr val="bg1"/>
              </a:solidFill>
              <a:ea typeface="Calibri"/>
              <a:cs typeface="Calibri"/>
            </a:endParaRPr>
          </a:p>
          <a:p>
            <a:pPr marL="257175" indent="-257175">
              <a:buFont typeface="Wingdings"/>
              <a:buChar char="§"/>
            </a:pPr>
            <a:r>
              <a:rPr lang="en-US" sz="1500" dirty="0">
                <a:solidFill>
                  <a:schemeClr val="bg1"/>
                </a:solidFill>
              </a:rPr>
              <a:t>Quality of Service (QoS)​ </a:t>
            </a:r>
            <a:endParaRPr lang="en-US" sz="1500" dirty="0">
              <a:solidFill>
                <a:schemeClr val="bg1"/>
              </a:solidFill>
              <a:ea typeface="Calibri"/>
              <a:cs typeface="Calibri"/>
            </a:endParaRPr>
          </a:p>
          <a:p>
            <a:pPr marL="257175" indent="-257175">
              <a:buFont typeface="Wingdings"/>
              <a:buChar char="§"/>
            </a:pPr>
            <a:r>
              <a:rPr lang="en-US" sz="1500">
                <a:solidFill>
                  <a:schemeClr val="bg1"/>
                </a:solidFill>
              </a:rPr>
              <a:t>Security</a:t>
            </a:r>
            <a:endParaRPr lang="en-US" sz="15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9295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A6727-7CCC-5CAB-E065-FE541A8AD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54B0A7-0F14-83EE-6C3C-2B1F13D9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37" y="847187"/>
            <a:ext cx="7290323" cy="955635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US" sz="2400" b="1" cap="all" dirty="0">
                <a:solidFill>
                  <a:schemeClr val="accent1"/>
                </a:solidFill>
                <a:effectLst/>
                <a:ea typeface="Calibri"/>
                <a:cs typeface="Calibri"/>
              </a:rPr>
            </a:br>
            <a:r>
              <a:rPr lang="en-US" sz="2800" cap="all" dirty="0">
                <a:solidFill>
                  <a:schemeClr val="accent1"/>
                </a:solidFill>
                <a:effectLst/>
                <a:ea typeface="Calibri"/>
                <a:cs typeface="Calibri"/>
              </a:rPr>
              <a:t>RELIABLE NETWORKS</a:t>
            </a:r>
            <a:br>
              <a:rPr lang="en-US" sz="2400" b="1" cap="all" dirty="0">
                <a:effectLst/>
                <a:ea typeface="Calibri"/>
                <a:cs typeface="Calibri"/>
              </a:rPr>
            </a:br>
            <a:r>
              <a:rPr lang="en-US" sz="3200" b="1" cap="all" dirty="0">
                <a:solidFill>
                  <a:schemeClr val="accent1"/>
                </a:solidFill>
                <a:effectLst/>
                <a:latin typeface="Calibri"/>
                <a:ea typeface="Calibri"/>
                <a:cs typeface="Calibri"/>
              </a:rPr>
              <a:t>Fault Tolerance</a:t>
            </a:r>
            <a:br>
              <a:rPr lang="en-US" sz="2400" b="1" cap="all" dirty="0">
                <a:effectLst/>
                <a:ea typeface="Calibri"/>
                <a:cs typeface="Calibri"/>
              </a:rPr>
            </a:br>
            <a:endParaRPr lang="en-US" sz="2400" b="1" cap="all">
              <a:solidFill>
                <a:schemeClr val="accent1"/>
              </a:solidFill>
              <a:effectLst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15FFE1-7138-02EC-7BC5-B90806807038}"/>
              </a:ext>
            </a:extLst>
          </p:cNvPr>
          <p:cNvSpPr txBox="1"/>
          <p:nvPr/>
        </p:nvSpPr>
        <p:spPr>
          <a:xfrm>
            <a:off x="4571490" y="2147208"/>
            <a:ext cx="4164296" cy="32085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buFont typeface="Wingdings"/>
              <a:buChar char="q"/>
            </a:pPr>
            <a:r>
              <a:rPr lang="en-US" sz="1500" dirty="0">
                <a:solidFill>
                  <a:schemeClr val="bg1"/>
                </a:solidFill>
              </a:rPr>
              <a:t>A fault tolerant network limits the impact of a failure by limiting the number of affected devices. </a:t>
            </a:r>
            <a:endParaRPr lang="en-US" sz="1500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500" dirty="0">
              <a:solidFill>
                <a:schemeClr val="bg1"/>
              </a:solidFill>
              <a:ea typeface="Calibri"/>
              <a:cs typeface="Calibri"/>
            </a:endParaRPr>
          </a:p>
          <a:p>
            <a:pPr marL="257175" indent="-257175">
              <a:buFont typeface="Wingdings"/>
              <a:buChar char="q"/>
            </a:pPr>
            <a:r>
              <a:rPr lang="en-US" sz="1500" dirty="0">
                <a:solidFill>
                  <a:schemeClr val="bg1"/>
                </a:solidFill>
              </a:rPr>
              <a:t>Multiple paths are required for fault tolerance.​ </a:t>
            </a:r>
            <a:endParaRPr lang="en-US" sz="1500" dirty="0">
              <a:solidFill>
                <a:schemeClr val="bg1"/>
              </a:solidFill>
              <a:ea typeface="Calibri"/>
              <a:cs typeface="Calibri"/>
            </a:endParaRPr>
          </a:p>
          <a:p>
            <a:pPr marL="257175" indent="-257175">
              <a:buFont typeface="Wingdings"/>
              <a:buChar char="q"/>
            </a:pPr>
            <a:endParaRPr lang="en-US" sz="1500" dirty="0">
              <a:solidFill>
                <a:schemeClr val="bg1"/>
              </a:solidFill>
              <a:ea typeface="Calibri"/>
              <a:cs typeface="Calibri"/>
            </a:endParaRPr>
          </a:p>
          <a:p>
            <a:pPr marL="257175" indent="-257175">
              <a:buFont typeface="Wingdings"/>
              <a:buChar char="q"/>
            </a:pPr>
            <a:r>
              <a:rPr lang="en-US" sz="1500" dirty="0">
                <a:solidFill>
                  <a:schemeClr val="bg1"/>
                </a:solidFill>
              </a:rPr>
              <a:t>Reliable networks provide redundancy by implementing </a:t>
            </a:r>
            <a:r>
              <a:rPr lang="en-US" sz="1500">
                <a:solidFill>
                  <a:schemeClr val="bg1"/>
                </a:solidFill>
              </a:rPr>
              <a:t>a packet switched network:​</a:t>
            </a:r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  <a:p>
            <a:pPr marL="557213" lvl="1" indent="-214313">
              <a:buFont typeface="Wingdings"/>
              <a:buChar char="§"/>
            </a:pPr>
            <a:r>
              <a:rPr lang="en-US" sz="1200" dirty="0">
                <a:solidFill>
                  <a:schemeClr val="bg1"/>
                </a:solidFill>
              </a:rPr>
              <a:t>Packet switching splits traffic into packets that are routed over a </a:t>
            </a:r>
            <a:r>
              <a:rPr lang="en-US" sz="1200">
                <a:solidFill>
                  <a:schemeClr val="bg1"/>
                </a:solidFill>
              </a:rPr>
              <a:t>network.</a:t>
            </a:r>
            <a:endParaRPr lang="en-US" sz="1200">
              <a:solidFill>
                <a:schemeClr val="bg1"/>
              </a:solidFill>
              <a:ea typeface="Calibri"/>
              <a:cs typeface="Calibri"/>
            </a:endParaRPr>
          </a:p>
          <a:p>
            <a:pPr marL="557213" lvl="1" indent="-214313">
              <a:buFont typeface="Wingdings"/>
              <a:buChar char="§"/>
            </a:pPr>
            <a:r>
              <a:rPr lang="en-US" sz="1200" dirty="0">
                <a:solidFill>
                  <a:schemeClr val="bg1"/>
                </a:solidFill>
              </a:rPr>
              <a:t>Each packet could theoretically take a different path to the destination.​ </a:t>
            </a:r>
            <a:endParaRPr lang="en-US" sz="1200">
              <a:solidFill>
                <a:schemeClr val="bg1"/>
              </a:solidFill>
              <a:ea typeface="Calibri"/>
              <a:cs typeface="Calibri"/>
            </a:endParaRPr>
          </a:p>
          <a:p>
            <a:pPr marL="214313" indent="-214313">
              <a:buFont typeface="Wingdings"/>
              <a:buChar char="q"/>
            </a:pPr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This is not possible with circuit-switched networks which establish dedicated circuits.</a:t>
            </a:r>
            <a:endParaRPr lang="en-US" sz="120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6" name="Picture 5" descr="A diagram of a network&#10;&#10;AI-generated content may be incorrect.">
            <a:extLst>
              <a:ext uri="{FF2B5EF4-FFF2-40B4-BE49-F238E27FC236}">
                <a16:creationId xmlns:a16="http://schemas.microsoft.com/office/drawing/2014/main" id="{7CC2B928-3D77-E81E-6DD2-F1717C605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7" y="2151290"/>
            <a:ext cx="4311252" cy="3136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8499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A6727-7CCC-5CAB-E065-FE541A8AD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54B0A7-0F14-83EE-6C3C-2B1F13D9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25" y="817579"/>
            <a:ext cx="8860685" cy="894629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cap="all" dirty="0">
                <a:solidFill>
                  <a:schemeClr val="accent1"/>
                </a:solidFill>
                <a:effectLst/>
                <a:ea typeface="Calibri"/>
                <a:cs typeface="Calibri"/>
              </a:rPr>
              <a:t>RELIABLE NETWORKS</a:t>
            </a:r>
            <a:br>
              <a:rPr lang="en-US" sz="2400" b="1" cap="all" dirty="0">
                <a:solidFill>
                  <a:schemeClr val="accent1"/>
                </a:solidFill>
                <a:effectLst/>
                <a:ea typeface="Calibri"/>
                <a:cs typeface="Calibri"/>
              </a:rPr>
            </a:br>
            <a:r>
              <a:rPr lang="en-US" sz="3200" b="1" cap="all" dirty="0" err="1">
                <a:solidFill>
                  <a:schemeClr val="accent1"/>
                </a:solidFill>
                <a:effectLst/>
                <a:ea typeface="Calibri"/>
                <a:cs typeface="Calibri"/>
              </a:rPr>
              <a:t>sCALABILITY</a:t>
            </a:r>
            <a:endParaRPr lang="en-US" sz="3200" b="1" cap="all" dirty="0">
              <a:solidFill>
                <a:schemeClr val="accent1"/>
              </a:solidFill>
              <a:effectLst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392FF0-3B12-807C-AADA-030429334212}"/>
              </a:ext>
            </a:extLst>
          </p:cNvPr>
          <p:cNvSpPr txBox="1"/>
          <p:nvPr/>
        </p:nvSpPr>
        <p:spPr>
          <a:xfrm>
            <a:off x="5102089" y="1930740"/>
            <a:ext cx="3948504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q"/>
            </a:pPr>
            <a:r>
              <a:rPr lang="en-US" sz="2000" dirty="0">
                <a:solidFill>
                  <a:schemeClr val="bg1"/>
                </a:solidFill>
              </a:rPr>
              <a:t>A scalable network can expand quickly and easily to support new users and applications without impacting the performance of services to existing users.​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/>
          </a:p>
          <a:p>
            <a:pPr marL="285750" indent="-285750">
              <a:buFont typeface="Wingdings"/>
              <a:buChar char="q"/>
            </a:pP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pPr marL="342900" indent="-342900">
              <a:buFont typeface="Wingdings"/>
              <a:buChar char="q"/>
            </a:pPr>
            <a:r>
              <a:rPr lang="en-US" sz="2000" dirty="0">
                <a:solidFill>
                  <a:schemeClr val="bg1"/>
                </a:solidFill>
              </a:rPr>
              <a:t>Network designers follow accepted standards and protocols in order to make the networks scalable.​</a:t>
            </a:r>
            <a:endParaRPr lang="en-US" sz="200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3" name="Picture 2" descr="A diagram of a network&#10;&#10;AI-generated content may be incorrect.">
            <a:extLst>
              <a:ext uri="{FF2B5EF4-FFF2-40B4-BE49-F238E27FC236}">
                <a16:creationId xmlns:a16="http://schemas.microsoft.com/office/drawing/2014/main" id="{0193D330-F774-B884-B249-8C71D87BA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7" y="1930289"/>
            <a:ext cx="4795121" cy="3360942"/>
          </a:xfrm>
          <a:prstGeom prst="rect">
            <a:avLst/>
          </a:prstGeom>
          <a:ln>
            <a:solidFill>
              <a:srgbClr val="4472C4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987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A6727-7CCC-5CAB-E065-FE541A8AD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54B0A7-0F14-83EE-6C3C-2B1F13D9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534" y="771618"/>
            <a:ext cx="8860685" cy="894629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cap="all" dirty="0">
                <a:solidFill>
                  <a:schemeClr val="accent1"/>
                </a:solidFill>
                <a:effectLst/>
                <a:ea typeface="Calibri"/>
                <a:cs typeface="Calibri"/>
              </a:rPr>
              <a:t>RELIABLE NETWORKS</a:t>
            </a:r>
            <a:br>
              <a:rPr lang="en-US" sz="2400" b="1" cap="all" dirty="0">
                <a:solidFill>
                  <a:schemeClr val="accent1"/>
                </a:solidFill>
                <a:effectLst/>
                <a:ea typeface="Calibri"/>
                <a:cs typeface="Calibri"/>
              </a:rPr>
            </a:br>
            <a:r>
              <a:rPr lang="en-US" sz="3200" b="1" cap="all" dirty="0">
                <a:solidFill>
                  <a:schemeClr val="accent1"/>
                </a:solidFill>
                <a:effectLst/>
                <a:latin typeface="Calibri"/>
                <a:ea typeface="Calibri"/>
                <a:cs typeface="Calibri"/>
              </a:rPr>
              <a:t>Quality of Service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392FF0-3B12-807C-AADA-030429334212}"/>
              </a:ext>
            </a:extLst>
          </p:cNvPr>
          <p:cNvSpPr txBox="1"/>
          <p:nvPr/>
        </p:nvSpPr>
        <p:spPr>
          <a:xfrm>
            <a:off x="165926" y="1923139"/>
            <a:ext cx="4071198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q"/>
            </a:pPr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Voice and live video transmissions require higher expectations for those services being delivered.  </a:t>
            </a:r>
            <a:endParaRPr lang="en-US" sz="1400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400" dirty="0">
              <a:ea typeface="Calibri"/>
              <a:cs typeface="Calibri"/>
            </a:endParaRPr>
          </a:p>
          <a:p>
            <a:pPr marL="285750" indent="-285750">
              <a:buFont typeface="Wingdings"/>
              <a:buChar char="q"/>
            </a:pPr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Have you ever watched a live video with constant breaks and pauses? This is caused when there is a higher demand for bandwidth than available – and QoS isn’t configured. </a:t>
            </a:r>
            <a:endParaRPr lang="en-US" sz="1400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400" dirty="0"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Quality of Service (QoS) is the primary mechanism used to ensure reliable delivery of content for all users. </a:t>
            </a:r>
            <a:endParaRPr lang="en-US" sz="1400" dirty="0">
              <a:solidFill>
                <a:schemeClr val="bg1"/>
              </a:solidFill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endParaRPr lang="en-US" sz="1400" dirty="0"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With a QoS policy in place, the router can more easily manage the flow of data and voice traffic.</a:t>
            </a:r>
            <a:endParaRPr lang="en-US" sz="14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2" name="Picture 1" descr="A diagram of a computer network&#10;&#10;AI-generated content may be incorrect.">
            <a:extLst>
              <a:ext uri="{FF2B5EF4-FFF2-40B4-BE49-F238E27FC236}">
                <a16:creationId xmlns:a16="http://schemas.microsoft.com/office/drawing/2014/main" id="{7D41E70D-20BC-03B9-58D1-4ED46A463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938" y="1843514"/>
            <a:ext cx="4676966" cy="3652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6883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748</Words>
  <Application>Microsoft Office PowerPoint</Application>
  <PresentationFormat>On-screen Show (16:10)</PresentationFormat>
  <Paragraphs>113</Paragraphs>
  <Slides>23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CCNA: INTRODUCTION TO NETWORKS</vt:lpstr>
      <vt:lpstr>NETWORKING TODAY</vt:lpstr>
      <vt:lpstr>NETWORKING TODAY</vt:lpstr>
      <vt:lpstr>PowerPoint Presentation</vt:lpstr>
      <vt:lpstr>NETWORK COMPONENTS</vt:lpstr>
      <vt:lpstr>NETWORK COMPONENTS NETWORKING DEVICES &amp; END DEVICES</vt:lpstr>
      <vt:lpstr>PowerPoint Presentation</vt:lpstr>
      <vt:lpstr>PowerPoint Presentation</vt:lpstr>
      <vt:lpstr>NETWORK COMPONENTS Network Media</vt:lpstr>
      <vt:lpstr>NETWORK REPRESENTATION AND TOPOLOGIES</vt:lpstr>
      <vt:lpstr>PowerPoint Presentation</vt:lpstr>
      <vt:lpstr>Network Representations and Topologies​ Topology Diagrams</vt:lpstr>
      <vt:lpstr>COMMON NETWORK TYPES</vt:lpstr>
      <vt:lpstr>COMMON NETWORK TYPES</vt:lpstr>
      <vt:lpstr>Common Types of Networks​ LANs &amp; WANs</vt:lpstr>
      <vt:lpstr>Common Types of Networks​ LANs and WANs</vt:lpstr>
      <vt:lpstr>INTERNET CONNECTIONS</vt:lpstr>
      <vt:lpstr>Common Types of Networks​ LANs and WANs</vt:lpstr>
      <vt:lpstr>RELIABLE NETWORKS</vt:lpstr>
      <vt:lpstr>RELIABLE NETWORKS NETWORK ARCHITECTURE</vt:lpstr>
      <vt:lpstr> RELIABLE NETWORKS Fault Tolerance </vt:lpstr>
      <vt:lpstr>RELIABLE NETWORKS sCALABILITY</vt:lpstr>
      <vt:lpstr>RELIABLE NETWORKS Quality of Service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443</cp:revision>
  <dcterms:created xsi:type="dcterms:W3CDTF">2017-08-01T15:40:51Z</dcterms:created>
  <dcterms:modified xsi:type="dcterms:W3CDTF">2025-02-05T17:25:56Z</dcterms:modified>
</cp:coreProperties>
</file>